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 id="2147483672" r:id="rId2"/>
  </p:sldMasterIdLst>
  <p:notesMasterIdLst>
    <p:notesMasterId r:id="rId12"/>
  </p:notesMasterIdLst>
  <p:handoutMasterIdLst>
    <p:handoutMasterId r:id="rId13"/>
  </p:handoutMasterIdLst>
  <p:sldIdLst>
    <p:sldId id="256" r:id="rId3"/>
    <p:sldId id="257" r:id="rId4"/>
    <p:sldId id="258" r:id="rId5"/>
    <p:sldId id="259" r:id="rId6"/>
    <p:sldId id="260" r:id="rId7"/>
    <p:sldId id="261" r:id="rId8"/>
    <p:sldId id="263" r:id="rId9"/>
    <p:sldId id="265" r:id="rId10"/>
    <p:sldId id="267"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08"/>
    <p:restoredTop sz="94421"/>
  </p:normalViewPr>
  <p:slideViewPr>
    <p:cSldViewPr snapToGrid="0" snapToObjects="1">
      <p:cViewPr varScale="1">
        <p:scale>
          <a:sx n="69" d="100"/>
          <a:sy n="69" d="100"/>
        </p:scale>
        <p:origin x="756" y="6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handoutMaster" Target="handoutMasters/handoutMaster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viewProps" Target="view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101491C-C5E1-AC47-838E-E45FD23D3761}" type="datetimeFigureOut">
              <a:rPr lang="en-US" smtClean="0"/>
              <a:t>9/4/2019</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FC222D2E-D898-C04E-9B78-7A9C92162EA3}" type="slidenum">
              <a:rPr lang="en-US" smtClean="0"/>
              <a:t>‹#›</a:t>
            </a:fld>
            <a:endParaRPr lang="en-US"/>
          </a:p>
        </p:txBody>
      </p:sp>
    </p:spTree>
    <p:extLst>
      <p:ext uri="{BB962C8B-B14F-4D97-AF65-F5344CB8AC3E}">
        <p14:creationId xmlns:p14="http://schemas.microsoft.com/office/powerpoint/2010/main" val="24392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DC41F82-1588-9B46-A23E-5062EE2158C2}" type="datetimeFigureOut">
              <a:rPr lang="en-US" smtClean="0"/>
              <a:t>9/4/2019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7EBB16B-AC84-7E48-9332-876FD7DBA47A}" type="slidenum">
              <a:rPr lang="en-US" smtClean="0"/>
              <a:t>‹#›</a:t>
            </a:fld>
            <a:endParaRPr lang="en-US"/>
          </a:p>
        </p:txBody>
      </p:sp>
    </p:spTree>
    <p:extLst>
      <p:ext uri="{BB962C8B-B14F-4D97-AF65-F5344CB8AC3E}">
        <p14:creationId xmlns:p14="http://schemas.microsoft.com/office/powerpoint/2010/main" val="140827013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1</a:t>
            </a:fld>
            <a:endParaRPr lang="en-US"/>
          </a:p>
        </p:txBody>
      </p:sp>
    </p:spTree>
    <p:extLst>
      <p:ext uri="{BB962C8B-B14F-4D97-AF65-F5344CB8AC3E}">
        <p14:creationId xmlns:p14="http://schemas.microsoft.com/office/powerpoint/2010/main" val="137881813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2</a:t>
            </a:fld>
            <a:endParaRPr lang="en-US"/>
          </a:p>
        </p:txBody>
      </p:sp>
    </p:spTree>
    <p:extLst>
      <p:ext uri="{BB962C8B-B14F-4D97-AF65-F5344CB8AC3E}">
        <p14:creationId xmlns:p14="http://schemas.microsoft.com/office/powerpoint/2010/main" val="30027613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3</a:t>
            </a:fld>
            <a:endParaRPr lang="en-US"/>
          </a:p>
        </p:txBody>
      </p:sp>
    </p:spTree>
    <p:extLst>
      <p:ext uri="{BB962C8B-B14F-4D97-AF65-F5344CB8AC3E}">
        <p14:creationId xmlns:p14="http://schemas.microsoft.com/office/powerpoint/2010/main" val="15439688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Remember that the student may take</a:t>
            </a:r>
            <a:r>
              <a:rPr lang="en-US" baseline="0" dirty="0" smtClean="0"/>
              <a:t> care of </a:t>
            </a:r>
            <a:r>
              <a:rPr lang="en-US" dirty="0" smtClean="0"/>
              <a:t>the reason for a visit and continue a conversation </a:t>
            </a:r>
            <a:r>
              <a:rPr lang="en-US" smtClean="0"/>
              <a:t>about another topic.</a:t>
            </a:r>
            <a:endParaRPr lang="en-US" dirty="0"/>
          </a:p>
        </p:txBody>
      </p:sp>
      <p:sp>
        <p:nvSpPr>
          <p:cNvPr id="4" name="Slide Number Placeholder 3"/>
          <p:cNvSpPr>
            <a:spLocks noGrp="1"/>
          </p:cNvSpPr>
          <p:nvPr>
            <p:ph type="sldNum" sz="quarter" idx="10"/>
          </p:nvPr>
        </p:nvSpPr>
        <p:spPr/>
        <p:txBody>
          <a:bodyPr/>
          <a:lstStyle/>
          <a:p>
            <a:fld id="{07EBB16B-AC84-7E48-9332-876FD7DBA47A}" type="slidenum">
              <a:rPr lang="en-US" smtClean="0"/>
              <a:t>4</a:t>
            </a:fld>
            <a:endParaRPr lang="en-US"/>
          </a:p>
        </p:txBody>
      </p:sp>
    </p:spTree>
    <p:extLst>
      <p:ext uri="{BB962C8B-B14F-4D97-AF65-F5344CB8AC3E}">
        <p14:creationId xmlns:p14="http://schemas.microsoft.com/office/powerpoint/2010/main" val="78813339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5</a:t>
            </a:fld>
            <a:endParaRPr lang="en-US"/>
          </a:p>
        </p:txBody>
      </p:sp>
    </p:spTree>
    <p:extLst>
      <p:ext uri="{BB962C8B-B14F-4D97-AF65-F5344CB8AC3E}">
        <p14:creationId xmlns:p14="http://schemas.microsoft.com/office/powerpoint/2010/main" val="47876784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6</a:t>
            </a:fld>
            <a:endParaRPr lang="en-US"/>
          </a:p>
        </p:txBody>
      </p:sp>
    </p:spTree>
    <p:extLst>
      <p:ext uri="{BB962C8B-B14F-4D97-AF65-F5344CB8AC3E}">
        <p14:creationId xmlns:p14="http://schemas.microsoft.com/office/powerpoint/2010/main" val="2987837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7</a:t>
            </a:fld>
            <a:endParaRPr lang="en-US"/>
          </a:p>
        </p:txBody>
      </p:sp>
    </p:spTree>
    <p:extLst>
      <p:ext uri="{BB962C8B-B14F-4D97-AF65-F5344CB8AC3E}">
        <p14:creationId xmlns:p14="http://schemas.microsoft.com/office/powerpoint/2010/main" val="180220929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8</a:t>
            </a:fld>
            <a:endParaRPr lang="en-US"/>
          </a:p>
        </p:txBody>
      </p:sp>
    </p:spTree>
    <p:extLst>
      <p:ext uri="{BB962C8B-B14F-4D97-AF65-F5344CB8AC3E}">
        <p14:creationId xmlns:p14="http://schemas.microsoft.com/office/powerpoint/2010/main" val="57933163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26377642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30644109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68976538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8801791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86166486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456523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097278" y="1845734"/>
            <a:ext cx="4937760" cy="40233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203636692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97280" y="2582334"/>
            <a:ext cx="4937760" cy="3378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217920" y="2582334"/>
            <a:ext cx="4937760" cy="3378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77195900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366335929"/>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n-US" dirty="0"/>
          </a:p>
        </p:txBody>
      </p:sp>
      <p:sp>
        <p:nvSpPr>
          <p:cNvPr id="9" name="Slide Number Placeholder 8"/>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96532133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17AD32F9-7C98-B94D-A48C-08EEBE81C0EC}" type="datetimeFigureOut">
              <a:rPr lang="en-US" smtClean="0"/>
              <a:t>9/4/2019</a:t>
            </a:fld>
            <a:endParaRPr lang="en-US" dirty="0"/>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en-US" dirty="0"/>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3EDD30EA-936D-1F49-B58A-17F918551747}" type="slidenum">
              <a:rPr lang="en-US" smtClean="0"/>
              <a:t>‹#›</a:t>
            </a:fld>
            <a:endParaRPr lang="en-US" dirty="0"/>
          </a:p>
        </p:txBody>
      </p:sp>
    </p:spTree>
    <p:extLst>
      <p:ext uri="{BB962C8B-B14F-4D97-AF65-F5344CB8AC3E}">
        <p14:creationId xmlns:p14="http://schemas.microsoft.com/office/powerpoint/2010/main" val="206415748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624268673"/>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lIns="91440" tIns="0" rIns="91440" bIns="0" anchor="b">
            <a:noAutofit/>
          </a:bodyPr>
          <a:lstStyle>
            <a:lvl1pPr>
              <a:defRPr sz="3600" b="0">
                <a:solidFill>
                  <a:srgbClr val="FFFFFF"/>
                </a:solidFill>
              </a:defRPr>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844033564"/>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88116644"/>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58050732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56485823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34014764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2599675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293496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8222631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7202667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AD32F9-7C98-B94D-A48C-08EEBE81C0EC}" type="datetimeFigureOut">
              <a:rPr lang="en-US" smtClean="0"/>
              <a:t>9/4/2019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575625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7AD32F9-7C98-B94D-A48C-08EEBE81C0EC}" type="datetimeFigureOut">
              <a:rPr lang="en-US" smtClean="0"/>
              <a:t>9/4/2019</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EDD30EA-936D-1F49-B58A-17F918551747}" type="slidenum">
              <a:rPr lang="en-US" smtClean="0"/>
              <a:t>‹#›</a:t>
            </a:fld>
            <a:endParaRPr lang="en-US" dirty="0"/>
          </a:p>
        </p:txBody>
      </p:sp>
    </p:spTree>
    <p:extLst>
      <p:ext uri="{BB962C8B-B14F-4D97-AF65-F5344CB8AC3E}">
        <p14:creationId xmlns:p14="http://schemas.microsoft.com/office/powerpoint/2010/main" val="163755662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91985"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17AD32F9-7C98-B94D-A48C-08EEBE81C0EC}" type="datetimeFigureOut">
              <a:rPr lang="en-US" smtClean="0"/>
              <a:t>9/4/2019</a:t>
            </a:fld>
            <a:endParaRPr lang="en-US" dirty="0"/>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n-US" dirty="0"/>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3EDD30EA-936D-1F49-B58A-17F918551747}" type="slidenum">
              <a:rPr lang="en-US" smtClean="0"/>
              <a:t>‹#›</a:t>
            </a:fld>
            <a:endParaRPr lang="en-US" dirty="0"/>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33755621"/>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b="1" dirty="0" smtClean="0"/>
              <a:t>Review </a:t>
            </a:r>
            <a:endParaRPr lang="en-US" b="1" dirty="0"/>
          </a:p>
        </p:txBody>
      </p:sp>
      <p:sp>
        <p:nvSpPr>
          <p:cNvPr id="3" name="Subtitle 2"/>
          <p:cNvSpPr>
            <a:spLocks noGrp="1"/>
          </p:cNvSpPr>
          <p:nvPr>
            <p:ph type="subTitle" idx="1"/>
          </p:nvPr>
        </p:nvSpPr>
        <p:spPr/>
        <p:txBody>
          <a:bodyPr>
            <a:normAutofit/>
          </a:bodyPr>
          <a:lstStyle/>
          <a:p>
            <a:r>
              <a:rPr lang="en-US" sz="4400" b="1" dirty="0" smtClean="0"/>
              <a:t>Listening Section</a:t>
            </a:r>
          </a:p>
        </p:txBody>
      </p:sp>
      <p:pic>
        <p:nvPicPr>
          <p:cNvPr id="4" name="Picture 3"/>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8649855" y="387465"/>
            <a:ext cx="2540000" cy="1714500"/>
          </a:xfrm>
          <a:prstGeom prst="rect">
            <a:avLst/>
          </a:prstGeom>
        </p:spPr>
      </p:pic>
    </p:spTree>
    <p:extLst>
      <p:ext uri="{BB962C8B-B14F-4D97-AF65-F5344CB8AC3E}">
        <p14:creationId xmlns:p14="http://schemas.microsoft.com/office/powerpoint/2010/main" val="884093953"/>
      </p:ext>
    </p:extLst>
  </p:cSld>
  <p:clrMapOvr>
    <a:masterClrMapping/>
  </p:clrMapOvr>
  <mc:AlternateContent xmlns:mc="http://schemas.openxmlformats.org/markup-compatibility/2006" xmlns:p14="http://schemas.microsoft.com/office/powerpoint/2010/main">
    <mc:Choice Requires="p14">
      <p:transition spd="slow" p14:dur="800">
        <p14:flythrough/>
      </p:transition>
    </mc:Choice>
    <mc:Fallback xmlns="">
      <p:transition spd="slow">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Reason</a:t>
            </a:r>
            <a:endParaRPr lang="en-US" b="1" dirty="0"/>
          </a:p>
        </p:txBody>
      </p:sp>
      <p:sp>
        <p:nvSpPr>
          <p:cNvPr id="3" name="Content Placeholder 2"/>
          <p:cNvSpPr>
            <a:spLocks noGrp="1"/>
          </p:cNvSpPr>
          <p:nvPr>
            <p:ph idx="1"/>
          </p:nvPr>
        </p:nvSpPr>
        <p:spPr/>
        <p:txBody>
          <a:bodyPr>
            <a:normAutofit/>
          </a:bodyPr>
          <a:lstStyle/>
          <a:p>
            <a:pPr marL="0" marR="0" lvl="0" indent="0" defTabSz="914400" eaLnBrk="1" fontAlgn="auto" latinLnBrk="0" hangingPunct="1">
              <a:lnSpc>
                <a:spcPct val="100000"/>
              </a:lnSpc>
              <a:spcBef>
                <a:spcPts val="0"/>
              </a:spcBef>
              <a:spcAft>
                <a:spcPts val="0"/>
              </a:spcAft>
              <a:buClrTx/>
              <a:buSzTx/>
              <a:buFontTx/>
              <a:buNone/>
              <a:tabLst/>
              <a:defRPr/>
            </a:pPr>
            <a:r>
              <a:rPr lang="en-US" sz="3600" dirty="0" smtClean="0"/>
              <a:t>A </a:t>
            </a:r>
            <a:r>
              <a:rPr lang="en-US" sz="3600" i="1" dirty="0" smtClean="0"/>
              <a:t>reason</a:t>
            </a:r>
            <a:r>
              <a:rPr lang="en-US" sz="3600" dirty="0" smtClean="0"/>
              <a:t> question asks you to explain the reason why the speakers are having the conversation. </a:t>
            </a:r>
          </a:p>
          <a:p>
            <a:pPr marL="0" marR="0" lvl="0" indent="0" defTabSz="914400" eaLnBrk="1" fontAlgn="auto" latinLnBrk="0" hangingPunct="1">
              <a:lnSpc>
                <a:spcPct val="100000"/>
              </a:lnSpc>
              <a:spcBef>
                <a:spcPts val="0"/>
              </a:spcBef>
              <a:spcAft>
                <a:spcPts val="0"/>
              </a:spcAft>
              <a:buClrTx/>
              <a:buSzTx/>
              <a:buFontTx/>
              <a:buNone/>
              <a:tabLst/>
              <a:defRPr/>
            </a:pPr>
            <a:endParaRPr lang="en-US" sz="3600" dirty="0"/>
          </a:p>
          <a:p>
            <a:pPr marL="0" marR="0" lvl="0" indent="0" defTabSz="914400" eaLnBrk="1" fontAlgn="auto" latinLnBrk="0" hangingPunct="1">
              <a:lnSpc>
                <a:spcPct val="100000"/>
              </a:lnSpc>
              <a:spcBef>
                <a:spcPts val="0"/>
              </a:spcBef>
              <a:spcAft>
                <a:spcPts val="0"/>
              </a:spcAft>
              <a:buClrTx/>
              <a:buSzTx/>
              <a:buFontTx/>
              <a:buNone/>
              <a:tabLst/>
              <a:defRPr/>
            </a:pPr>
            <a:r>
              <a:rPr lang="en-US" sz="3600" dirty="0" smtClean="0"/>
              <a:t>Why does the woman go to see her professor?</a:t>
            </a:r>
          </a:p>
          <a:p>
            <a:pPr marL="0" marR="0" lvl="0" indent="0" defTabSz="914400" eaLnBrk="1" fontAlgn="auto" latinLnBrk="0" hangingPunct="1">
              <a:lnSpc>
                <a:spcPct val="100000"/>
              </a:lnSpc>
              <a:spcBef>
                <a:spcPts val="0"/>
              </a:spcBef>
              <a:spcAft>
                <a:spcPts val="0"/>
              </a:spcAft>
              <a:buClrTx/>
              <a:buSzTx/>
              <a:buFontTx/>
              <a:buNone/>
              <a:tabLst/>
              <a:defRPr/>
            </a:pPr>
            <a:endParaRPr lang="en-US" sz="3600" dirty="0"/>
          </a:p>
          <a:p>
            <a:pPr marL="0" marR="0" lvl="0" indent="0" defTabSz="914400" eaLnBrk="1" fontAlgn="auto" latinLnBrk="0" hangingPunct="1">
              <a:lnSpc>
                <a:spcPct val="100000"/>
              </a:lnSpc>
              <a:spcBef>
                <a:spcPts val="0"/>
              </a:spcBef>
              <a:spcAft>
                <a:spcPts val="0"/>
              </a:spcAft>
              <a:buClrTx/>
              <a:buSzTx/>
              <a:buFontTx/>
              <a:buNone/>
              <a:tabLst/>
              <a:defRPr/>
            </a:pPr>
            <a:endParaRPr lang="en-US" sz="3600" dirty="0"/>
          </a:p>
        </p:txBody>
      </p:sp>
    </p:spTree>
    <p:extLst>
      <p:ext uri="{BB962C8B-B14F-4D97-AF65-F5344CB8AC3E}">
        <p14:creationId xmlns:p14="http://schemas.microsoft.com/office/powerpoint/2010/main" val="27146644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1325563"/>
          </a:xfrm>
        </p:spPr>
        <p:txBody>
          <a:bodyPr/>
          <a:lstStyle/>
          <a:p>
            <a:r>
              <a:rPr lang="en-US" b="1" dirty="0" smtClean="0"/>
              <a:t>1  Listen carefully to the introduction</a:t>
            </a:r>
            <a:endParaRPr lang="en-US" b="1" dirty="0"/>
          </a:p>
        </p:txBody>
      </p:sp>
      <p:sp>
        <p:nvSpPr>
          <p:cNvPr id="3" name="Content Placeholder 2"/>
          <p:cNvSpPr>
            <a:spLocks noGrp="1"/>
          </p:cNvSpPr>
          <p:nvPr>
            <p:ph idx="1"/>
          </p:nvPr>
        </p:nvSpPr>
        <p:spPr/>
        <p:txBody>
          <a:bodyPr>
            <a:normAutofit lnSpcReduction="10000"/>
          </a:bodyPr>
          <a:lstStyle/>
          <a:p>
            <a:pPr marL="0" indent="0">
              <a:buNone/>
            </a:pPr>
            <a:r>
              <a:rPr lang="en-US" sz="3600" dirty="0" smtClean="0"/>
              <a:t>“Listen to a conversation between a student and a professor.”</a:t>
            </a:r>
          </a:p>
          <a:p>
            <a:pPr marL="0" indent="0">
              <a:buNone/>
            </a:pPr>
            <a:endParaRPr lang="en-US" sz="3600" dirty="0" smtClean="0"/>
          </a:p>
          <a:p>
            <a:pPr marL="0" indent="0">
              <a:buNone/>
            </a:pPr>
            <a:r>
              <a:rPr lang="en-US" sz="3600" dirty="0" smtClean="0"/>
              <a:t>“Listen to a conversation between a student and a librarian.”</a:t>
            </a:r>
          </a:p>
          <a:p>
            <a:pPr marL="0" indent="0">
              <a:buNone/>
            </a:pPr>
            <a:endParaRPr lang="en-US" sz="3600" dirty="0" smtClean="0"/>
          </a:p>
          <a:p>
            <a:pPr marL="0" indent="0">
              <a:buNone/>
            </a:pPr>
            <a:r>
              <a:rPr lang="en-US" sz="3600" dirty="0" smtClean="0"/>
              <a:t>“Listen to a conversation between a student and a teaching assistant.”</a:t>
            </a:r>
            <a:endParaRPr lang="en-US" sz="3600" dirty="0"/>
          </a:p>
        </p:txBody>
      </p:sp>
    </p:spTree>
    <p:extLst>
      <p:ext uri="{BB962C8B-B14F-4D97-AF65-F5344CB8AC3E}">
        <p14:creationId xmlns:p14="http://schemas.microsoft.com/office/powerpoint/2010/main" val="848822128"/>
      </p:ext>
    </p:extLst>
  </p:cSld>
  <p:clrMapOvr>
    <a:masterClrMapping/>
  </p:clrMapOvr>
  <p:transition spd="slow">
    <p:push dir="u"/>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2015" y="365125"/>
            <a:ext cx="10821785" cy="1325563"/>
          </a:xfrm>
        </p:spPr>
        <p:txBody>
          <a:bodyPr/>
          <a:lstStyle/>
          <a:p>
            <a:r>
              <a:rPr lang="en-US" b="1" dirty="0" smtClean="0"/>
              <a:t>2  Be ready for the answer to the question</a:t>
            </a:r>
            <a:endParaRPr lang="en-US" b="1" dirty="0"/>
          </a:p>
        </p:txBody>
      </p:sp>
      <p:sp>
        <p:nvSpPr>
          <p:cNvPr id="4" name="Content Placeholder 3"/>
          <p:cNvSpPr>
            <a:spLocks noGrp="1"/>
          </p:cNvSpPr>
          <p:nvPr>
            <p:ph sz="half" idx="1"/>
          </p:nvPr>
        </p:nvSpPr>
        <p:spPr>
          <a:xfrm>
            <a:off x="415636" y="1379913"/>
            <a:ext cx="5604164" cy="5004262"/>
          </a:xfrm>
          <a:ln>
            <a:noFill/>
          </a:ln>
        </p:spPr>
        <p:txBody>
          <a:bodyPr>
            <a:normAutofit/>
          </a:bodyPr>
          <a:lstStyle/>
          <a:p>
            <a:pPr marL="0" indent="0">
              <a:buNone/>
            </a:pPr>
            <a:endParaRPr lang="en-US" sz="1400" dirty="0" smtClean="0"/>
          </a:p>
          <a:p>
            <a:pPr marL="0" indent="0">
              <a:buNone/>
            </a:pPr>
            <a:r>
              <a:rPr lang="en-US" sz="3600" dirty="0" smtClean="0"/>
              <a:t>The first question in a conversation is often a reason question. If you are listening for the reason that the student has gone to see the professor or another campus service person, then you will probably have the answer to the first question.</a:t>
            </a:r>
            <a:endParaRPr lang="en-US" sz="3600" dirty="0"/>
          </a:p>
        </p:txBody>
      </p:sp>
      <p:sp>
        <p:nvSpPr>
          <p:cNvPr id="5" name="Content Placeholder 4"/>
          <p:cNvSpPr>
            <a:spLocks noGrp="1"/>
          </p:cNvSpPr>
          <p:nvPr>
            <p:ph sz="half" idx="2"/>
          </p:nvPr>
        </p:nvSpPr>
        <p:spPr>
          <a:xfrm>
            <a:off x="6172199" y="1825625"/>
            <a:ext cx="5332615" cy="4558550"/>
          </a:xfrm>
          <a:ln>
            <a:noFill/>
          </a:ln>
        </p:spPr>
        <p:txBody>
          <a:bodyPr>
            <a:normAutofit/>
          </a:bodyPr>
          <a:lstStyle/>
          <a:p>
            <a:pPr marL="0" indent="0">
              <a:buNone/>
            </a:pPr>
            <a:r>
              <a:rPr lang="en-US" sz="3600" dirty="0" smtClean="0"/>
              <a:t>“Hi. Listen, I was just wondering whether you could explain what Professor Carson was saying about the review session next Monday?”</a:t>
            </a:r>
            <a:endParaRPr lang="en-US" sz="3600" dirty="0"/>
          </a:p>
        </p:txBody>
      </p:sp>
    </p:spTree>
    <p:extLst>
      <p:ext uri="{BB962C8B-B14F-4D97-AF65-F5344CB8AC3E}">
        <p14:creationId xmlns:p14="http://schemas.microsoft.com/office/powerpoint/2010/main" val="1106012366"/>
      </p:ext>
    </p:extLst>
  </p:cSld>
  <p:clrMapOvr>
    <a:masterClrMapping/>
  </p:clrMapOvr>
  <p:transition spd="slow">
    <p:push dir="u"/>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1014787"/>
          </a:xfrm>
        </p:spPr>
        <p:txBody>
          <a:bodyPr anchor="ctr"/>
          <a:lstStyle/>
          <a:p>
            <a:r>
              <a:rPr lang="en-US" b="1" dirty="0" smtClean="0"/>
              <a:t>3  Click on </a:t>
            </a:r>
            <a:r>
              <a:rPr lang="en-US" b="1" dirty="0" smtClean="0">
                <a:latin typeface="+mn-lt"/>
              </a:rPr>
              <a:t>Next</a:t>
            </a:r>
            <a:r>
              <a:rPr lang="en-US" b="1" dirty="0" smtClean="0"/>
              <a:t> and </a:t>
            </a:r>
            <a:r>
              <a:rPr lang="en-US" b="1" dirty="0" smtClean="0">
                <a:latin typeface="+mn-lt"/>
              </a:rPr>
              <a:t>Okay</a:t>
            </a:r>
            <a:endParaRPr lang="en-US" b="1" dirty="0">
              <a:latin typeface="+mn-lt"/>
            </a:endParaRPr>
          </a:p>
        </p:txBody>
      </p:sp>
      <p:sp>
        <p:nvSpPr>
          <p:cNvPr id="6" name="Content Placeholder 5"/>
          <p:cNvSpPr>
            <a:spLocks noGrp="1"/>
          </p:cNvSpPr>
          <p:nvPr>
            <p:ph idx="1"/>
          </p:nvPr>
        </p:nvSpPr>
        <p:spPr>
          <a:xfrm>
            <a:off x="838200" y="1379912"/>
            <a:ext cx="10515600" cy="5270269"/>
          </a:xfrm>
        </p:spPr>
        <p:txBody>
          <a:bodyPr>
            <a:normAutofit/>
          </a:bodyPr>
          <a:lstStyle/>
          <a:p>
            <a:pPr marL="0" lvl="0" indent="0">
              <a:lnSpc>
                <a:spcPct val="110000"/>
              </a:lnSpc>
              <a:spcBef>
                <a:spcPts val="0"/>
              </a:spcBef>
              <a:buNone/>
            </a:pPr>
            <a:r>
              <a:rPr lang="en-US" sz="3600" dirty="0" smtClean="0"/>
              <a:t>Clicking </a:t>
            </a:r>
            <a:r>
              <a:rPr lang="en-US" sz="3600" dirty="0"/>
              <a:t>immediately on </a:t>
            </a:r>
            <a:r>
              <a:rPr lang="en-US" sz="3600" b="1" dirty="0"/>
              <a:t>Next</a:t>
            </a:r>
            <a:r>
              <a:rPr lang="en-US" sz="3600" dirty="0"/>
              <a:t> and </a:t>
            </a:r>
            <a:r>
              <a:rPr lang="en-US" sz="3600" b="1" dirty="0"/>
              <a:t>Okay</a:t>
            </a:r>
            <a:r>
              <a:rPr lang="en-US" sz="3600" dirty="0"/>
              <a:t> moves you quickly to the next question. Develop a rhythm for clicking on these two buttons to move through the Listening Section</a:t>
            </a:r>
            <a:r>
              <a:rPr lang="en-US" sz="3600" dirty="0" smtClean="0"/>
              <a:t>.</a:t>
            </a:r>
          </a:p>
          <a:p>
            <a:pPr marL="0" lvl="0" indent="0">
              <a:lnSpc>
                <a:spcPct val="110000"/>
              </a:lnSpc>
              <a:spcBef>
                <a:spcPts val="0"/>
              </a:spcBef>
              <a:buNone/>
            </a:pPr>
            <a:endParaRPr lang="en-US" sz="3600" dirty="0" smtClean="0"/>
          </a:p>
          <a:p>
            <a:pPr marL="0" lvl="0" indent="0">
              <a:lnSpc>
                <a:spcPct val="110000"/>
              </a:lnSpc>
              <a:spcBef>
                <a:spcPts val="0"/>
              </a:spcBef>
              <a:buNone/>
            </a:pPr>
            <a:r>
              <a:rPr lang="en-US" sz="3600" dirty="0" smtClean="0"/>
              <a:t>If you click on </a:t>
            </a:r>
            <a:r>
              <a:rPr lang="en-US" sz="3600" b="1" dirty="0" smtClean="0"/>
              <a:t>Next</a:t>
            </a:r>
            <a:r>
              <a:rPr lang="en-US" sz="3600" dirty="0" smtClean="0"/>
              <a:t> without clicking on </a:t>
            </a:r>
            <a:r>
              <a:rPr lang="en-US" sz="3600" b="1" dirty="0" smtClean="0"/>
              <a:t>Okay</a:t>
            </a:r>
            <a:r>
              <a:rPr lang="en-US" sz="3600" dirty="0" smtClean="0"/>
              <a:t>, you will go to a message screen, and you will lose several seconds.</a:t>
            </a:r>
            <a:endParaRPr lang="en-US" sz="3600" dirty="0"/>
          </a:p>
          <a:p>
            <a:pPr marL="0" indent="0">
              <a:lnSpc>
                <a:spcPct val="120000"/>
              </a:lnSpc>
              <a:buNone/>
            </a:pPr>
            <a:endParaRPr lang="en-US" sz="3200" dirty="0"/>
          </a:p>
        </p:txBody>
      </p:sp>
    </p:spTree>
    <p:extLst>
      <p:ext uri="{BB962C8B-B14F-4D97-AF65-F5344CB8AC3E}">
        <p14:creationId xmlns:p14="http://schemas.microsoft.com/office/powerpoint/2010/main" val="1284609651"/>
      </p:ext>
    </p:extLst>
  </p:cSld>
  <p:clrMapOvr>
    <a:masterClrMapping/>
  </p:clrMapOvr>
  <p:transition spd="slow">
    <p:push dir="u"/>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48887" y="381751"/>
            <a:ext cx="10943705" cy="1325563"/>
          </a:xfrm>
        </p:spPr>
        <p:txBody>
          <a:bodyPr/>
          <a:lstStyle/>
          <a:p>
            <a:r>
              <a:rPr lang="en-US" b="1" dirty="0" smtClean="0"/>
              <a:t>Question</a:t>
            </a:r>
            <a:endParaRPr lang="en-US" b="1" dirty="0"/>
          </a:p>
        </p:txBody>
      </p:sp>
      <p:sp>
        <p:nvSpPr>
          <p:cNvPr id="3" name="Content Placeholder 2"/>
          <p:cNvSpPr>
            <a:spLocks noGrp="1"/>
          </p:cNvSpPr>
          <p:nvPr>
            <p:ph idx="1"/>
          </p:nvPr>
        </p:nvSpPr>
        <p:spPr>
          <a:xfrm>
            <a:off x="448887" y="1825625"/>
            <a:ext cx="11371811" cy="4351338"/>
          </a:xfrm>
          <a:ln>
            <a:noFill/>
          </a:ln>
        </p:spPr>
        <p:txBody>
          <a:bodyPr>
            <a:normAutofit/>
          </a:bodyPr>
          <a:lstStyle/>
          <a:p>
            <a:pPr marL="514350" indent="-514350">
              <a:lnSpc>
                <a:spcPct val="100000"/>
              </a:lnSpc>
              <a:spcBef>
                <a:spcPts val="0"/>
              </a:spcBef>
              <a:buNone/>
            </a:pPr>
            <a:r>
              <a:rPr lang="en-US" sz="3600" dirty="0"/>
              <a:t>Why does the man want to talk with the teaching assistant?</a:t>
            </a:r>
          </a:p>
          <a:p>
            <a:pPr marL="514350" marR="0" lvl="0" indent="-514350" defTabSz="914400" eaLnBrk="1" fontAlgn="auto" latinLnBrk="0" hangingPunct="1">
              <a:lnSpc>
                <a:spcPct val="100000"/>
              </a:lnSpc>
              <a:spcBef>
                <a:spcPts val="0"/>
              </a:spcBef>
              <a:spcAft>
                <a:spcPts val="0"/>
              </a:spcAft>
              <a:buClrTx/>
              <a:buSzTx/>
              <a:buFont typeface="+mj-lt"/>
              <a:buNone/>
              <a:tabLst/>
              <a:defRPr/>
            </a:pPr>
            <a:endParaRPr lang="en-US" sz="1400" dirty="0" smtClean="0"/>
          </a:p>
          <a:p>
            <a:pPr marR="0" lvl="0" defTabSz="914400" eaLnBrk="1" fontAlgn="auto" latinLnBrk="0" hangingPunct="1">
              <a:lnSpc>
                <a:spcPct val="100000"/>
              </a:lnSpc>
              <a:spcBef>
                <a:spcPts val="0"/>
              </a:spcBef>
              <a:spcAft>
                <a:spcPts val="0"/>
              </a:spcAft>
              <a:buClrTx/>
              <a:buSzTx/>
              <a:buFont typeface="Courier New" charset="0"/>
              <a:buChar char="o"/>
              <a:tabLst/>
              <a:defRPr/>
            </a:pPr>
            <a:r>
              <a:rPr lang="en-US" sz="3600" dirty="0"/>
              <a:t> </a:t>
            </a:r>
            <a:r>
              <a:rPr lang="en-US" sz="3600" dirty="0" smtClean="0"/>
              <a:t>To ask her to help him study for the exam</a:t>
            </a:r>
          </a:p>
          <a:p>
            <a:pPr marR="0" lvl="0" defTabSz="914400" eaLnBrk="1" fontAlgn="auto" latinLnBrk="0" hangingPunct="1">
              <a:lnSpc>
                <a:spcPct val="100000"/>
              </a:lnSpc>
              <a:spcBef>
                <a:spcPts val="0"/>
              </a:spcBef>
              <a:spcAft>
                <a:spcPts val="0"/>
              </a:spcAft>
              <a:buClrTx/>
              <a:buSzTx/>
              <a:buFont typeface="Courier New" charset="0"/>
              <a:buChar char="o"/>
              <a:tabLst/>
              <a:defRPr/>
            </a:pPr>
            <a:r>
              <a:rPr lang="en-US" sz="3600" dirty="0"/>
              <a:t> </a:t>
            </a:r>
            <a:r>
              <a:rPr lang="en-US" sz="3600" dirty="0" smtClean="0"/>
              <a:t>To get some handouts for a class he has missed</a:t>
            </a:r>
          </a:p>
          <a:p>
            <a:pPr marR="0" lvl="0" defTabSz="914400" eaLnBrk="1" fontAlgn="auto" latinLnBrk="0" hangingPunct="1">
              <a:lnSpc>
                <a:spcPct val="100000"/>
              </a:lnSpc>
              <a:spcBef>
                <a:spcPts val="0"/>
              </a:spcBef>
              <a:spcAft>
                <a:spcPts val="0"/>
              </a:spcAft>
              <a:buClrTx/>
              <a:buSzTx/>
              <a:buFont typeface="Courier New" charset="0"/>
              <a:buChar char="o"/>
              <a:tabLst/>
              <a:defRPr/>
            </a:pPr>
            <a:r>
              <a:rPr lang="en-US" sz="3600" dirty="0"/>
              <a:t> </a:t>
            </a:r>
            <a:r>
              <a:rPr lang="en-US" sz="3600" dirty="0" smtClean="0"/>
              <a:t>To clarify his understanding of the review session</a:t>
            </a:r>
          </a:p>
          <a:p>
            <a:pPr marR="0" lvl="0" defTabSz="914400" eaLnBrk="1" fontAlgn="auto" latinLnBrk="0" hangingPunct="1">
              <a:lnSpc>
                <a:spcPct val="100000"/>
              </a:lnSpc>
              <a:spcBef>
                <a:spcPts val="0"/>
              </a:spcBef>
              <a:spcAft>
                <a:spcPts val="0"/>
              </a:spcAft>
              <a:buClrTx/>
              <a:buSzTx/>
              <a:buFont typeface="Courier New" charset="0"/>
              <a:buChar char="o"/>
              <a:tabLst/>
              <a:defRPr/>
            </a:pPr>
            <a:r>
              <a:rPr lang="en-US" sz="3600" dirty="0"/>
              <a:t> </a:t>
            </a:r>
            <a:r>
              <a:rPr lang="en-US" sz="3600" dirty="0" smtClean="0"/>
              <a:t>To find out her opinion of Professor Carson</a:t>
            </a:r>
          </a:p>
        </p:txBody>
      </p:sp>
    </p:spTree>
    <p:extLst>
      <p:ext uri="{BB962C8B-B14F-4D97-AF65-F5344CB8AC3E}">
        <p14:creationId xmlns:p14="http://schemas.microsoft.com/office/powerpoint/2010/main" val="1834943675"/>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5513" y="365125"/>
            <a:ext cx="10888287" cy="1325563"/>
          </a:xfrm>
        </p:spPr>
        <p:txBody>
          <a:bodyPr/>
          <a:lstStyle/>
          <a:p>
            <a:r>
              <a:rPr lang="en-US" b="1" dirty="0" smtClean="0"/>
              <a:t>Answer</a:t>
            </a:r>
            <a:endParaRPr lang="en-US" b="1" dirty="0"/>
          </a:p>
        </p:txBody>
      </p:sp>
      <p:sp>
        <p:nvSpPr>
          <p:cNvPr id="3" name="Content Placeholder 2"/>
          <p:cNvSpPr>
            <a:spLocks noGrp="1"/>
          </p:cNvSpPr>
          <p:nvPr>
            <p:ph idx="1"/>
          </p:nvPr>
        </p:nvSpPr>
        <p:spPr>
          <a:xfrm>
            <a:off x="465513" y="1825625"/>
            <a:ext cx="11355185" cy="4351338"/>
          </a:xfrm>
          <a:ln>
            <a:noFill/>
          </a:ln>
        </p:spPr>
        <p:txBody>
          <a:bodyPr/>
          <a:lstStyle/>
          <a:p>
            <a:pPr marL="514350" indent="-514350">
              <a:lnSpc>
                <a:spcPct val="100000"/>
              </a:lnSpc>
              <a:spcBef>
                <a:spcPts val="0"/>
              </a:spcBef>
              <a:buNone/>
            </a:pPr>
            <a:r>
              <a:rPr lang="en-US" sz="3600" dirty="0"/>
              <a:t>Why does the man want to talk with the teaching assistant?</a:t>
            </a:r>
          </a:p>
          <a:p>
            <a:pPr marL="514350" lvl="0" indent="-514350">
              <a:lnSpc>
                <a:spcPct val="100000"/>
              </a:lnSpc>
              <a:spcBef>
                <a:spcPts val="0"/>
              </a:spcBef>
              <a:buNone/>
              <a:defRPr/>
            </a:pPr>
            <a:endParaRPr lang="en-US" sz="1400" dirty="0"/>
          </a:p>
          <a:p>
            <a:pPr lvl="0">
              <a:lnSpc>
                <a:spcPct val="100000"/>
              </a:lnSpc>
              <a:spcBef>
                <a:spcPts val="0"/>
              </a:spcBef>
              <a:buFont typeface="Courier New" charset="0"/>
              <a:buChar char="o"/>
              <a:defRPr/>
            </a:pPr>
            <a:r>
              <a:rPr lang="en-US" sz="3600" dirty="0"/>
              <a:t> To ask her to help him study for the exam</a:t>
            </a:r>
          </a:p>
          <a:p>
            <a:pPr lvl="0">
              <a:lnSpc>
                <a:spcPct val="100000"/>
              </a:lnSpc>
              <a:spcBef>
                <a:spcPts val="0"/>
              </a:spcBef>
              <a:buFont typeface="Courier New" charset="0"/>
              <a:buChar char="o"/>
              <a:defRPr/>
            </a:pPr>
            <a:r>
              <a:rPr lang="en-US" sz="3600" dirty="0"/>
              <a:t> To get some handouts for a class he has missed</a:t>
            </a:r>
          </a:p>
          <a:p>
            <a:pPr lvl="0">
              <a:lnSpc>
                <a:spcPct val="100000"/>
              </a:lnSpc>
              <a:spcBef>
                <a:spcPts val="0"/>
              </a:spcBef>
              <a:buFont typeface="Courier New" charset="0"/>
              <a:buChar char="o"/>
              <a:defRPr/>
            </a:pPr>
            <a:r>
              <a:rPr lang="en-US" sz="3600" dirty="0"/>
              <a:t> To clarify his understanding of the review session</a:t>
            </a:r>
          </a:p>
          <a:p>
            <a:pPr lvl="0">
              <a:lnSpc>
                <a:spcPct val="100000"/>
              </a:lnSpc>
              <a:spcBef>
                <a:spcPts val="0"/>
              </a:spcBef>
              <a:buFont typeface="Courier New" charset="0"/>
              <a:buChar char="o"/>
              <a:defRPr/>
            </a:pPr>
            <a:r>
              <a:rPr lang="en-US" sz="3600" dirty="0"/>
              <a:t> To find out her opinion of Professor Carson</a:t>
            </a:r>
          </a:p>
          <a:p>
            <a:pPr marL="514350" marR="0" lvl="0" indent="-514350" defTabSz="914400" eaLnBrk="1" fontAlgn="auto" latinLnBrk="0" hangingPunct="1">
              <a:lnSpc>
                <a:spcPct val="100000"/>
              </a:lnSpc>
              <a:spcBef>
                <a:spcPts val="0"/>
              </a:spcBef>
              <a:spcAft>
                <a:spcPts val="0"/>
              </a:spcAft>
              <a:buClrTx/>
              <a:buSzTx/>
              <a:buFont typeface="+mj-lt"/>
              <a:buNone/>
              <a:tabLst/>
              <a:defRPr/>
            </a:pPr>
            <a:endParaRPr lang="en-US" dirty="0" smtClean="0"/>
          </a:p>
        </p:txBody>
      </p:sp>
      <p:sp>
        <p:nvSpPr>
          <p:cNvPr id="4" name="Oval 3"/>
          <p:cNvSpPr/>
          <p:nvPr/>
        </p:nvSpPr>
        <p:spPr>
          <a:xfrm>
            <a:off x="595746" y="3948546"/>
            <a:ext cx="193964" cy="20781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37709069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4770" y="365125"/>
            <a:ext cx="10589030" cy="1325563"/>
          </a:xfrm>
        </p:spPr>
        <p:txBody>
          <a:bodyPr/>
          <a:lstStyle/>
          <a:p>
            <a:r>
              <a:rPr lang="en-US" b="1" dirty="0" smtClean="0"/>
              <a:t>Explanation</a:t>
            </a:r>
            <a:endParaRPr lang="en-US" b="1" dirty="0"/>
          </a:p>
        </p:txBody>
      </p:sp>
      <p:sp>
        <p:nvSpPr>
          <p:cNvPr id="4" name="Content Placeholder 3"/>
          <p:cNvSpPr>
            <a:spLocks noGrp="1"/>
          </p:cNvSpPr>
          <p:nvPr>
            <p:ph sz="half" idx="1"/>
          </p:nvPr>
        </p:nvSpPr>
        <p:spPr>
          <a:xfrm>
            <a:off x="764770" y="1496291"/>
            <a:ext cx="5810597" cy="4887884"/>
          </a:xfrm>
          <a:ln>
            <a:noFill/>
          </a:ln>
        </p:spPr>
        <p:txBody>
          <a:bodyPr>
            <a:normAutofit/>
          </a:bodyPr>
          <a:lstStyle/>
          <a:p>
            <a:pPr marL="0" lvl="0" indent="0">
              <a:lnSpc>
                <a:spcPct val="100000"/>
              </a:lnSpc>
              <a:spcBef>
                <a:spcPts val="0"/>
              </a:spcBef>
              <a:buNone/>
              <a:defRPr/>
            </a:pPr>
            <a:r>
              <a:rPr lang="en-US" sz="3600" dirty="0"/>
              <a:t>If you were listening for the reason that the man wanted to talk with the teaching assistant, you were ready to answer the first question. You heard and remembered his request to “</a:t>
            </a:r>
            <a:r>
              <a:rPr lang="mr-IN" sz="3600" dirty="0"/>
              <a:t>…</a:t>
            </a:r>
            <a:r>
              <a:rPr lang="en-US" sz="3600" dirty="0"/>
              <a:t>explain</a:t>
            </a:r>
            <a:r>
              <a:rPr lang="mr-IN" sz="3600" dirty="0"/>
              <a:t>…</a:t>
            </a:r>
            <a:r>
              <a:rPr lang="en-US" sz="3600" dirty="0"/>
              <a:t>about the review session</a:t>
            </a:r>
            <a:r>
              <a:rPr lang="mr-IN" sz="3600" dirty="0"/>
              <a:t>…</a:t>
            </a:r>
            <a:r>
              <a:rPr lang="en-US" sz="3600" dirty="0"/>
              <a:t>.”</a:t>
            </a:r>
          </a:p>
        </p:txBody>
      </p:sp>
      <p:sp>
        <p:nvSpPr>
          <p:cNvPr id="5" name="Content Placeholder 4"/>
          <p:cNvSpPr>
            <a:spLocks noGrp="1"/>
          </p:cNvSpPr>
          <p:nvPr>
            <p:ph sz="half" idx="2"/>
          </p:nvPr>
        </p:nvSpPr>
        <p:spPr>
          <a:xfrm>
            <a:off x="6650182" y="1496291"/>
            <a:ext cx="4778433" cy="4887884"/>
          </a:xfrm>
          <a:ln>
            <a:noFill/>
          </a:ln>
        </p:spPr>
        <p:txBody>
          <a:bodyPr>
            <a:normAutofit/>
          </a:bodyPr>
          <a:lstStyle/>
          <a:p>
            <a:pPr marL="0" indent="0">
              <a:buNone/>
            </a:pPr>
            <a:r>
              <a:rPr lang="en-US" sz="3600" dirty="0" smtClean="0"/>
              <a:t>“Hi. Listen, I was just wondering whether you could explain what Professor Carson was saying about the review session next Monday?”</a:t>
            </a:r>
            <a:endParaRPr lang="en-US" sz="3600" dirty="0"/>
          </a:p>
        </p:txBody>
      </p:sp>
    </p:spTree>
    <p:extLst>
      <p:ext uri="{BB962C8B-B14F-4D97-AF65-F5344CB8AC3E}">
        <p14:creationId xmlns:p14="http://schemas.microsoft.com/office/powerpoint/2010/main" val="308478899"/>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pic>
        <p:nvPicPr>
          <p:cNvPr id="4" name="Content Placeholder 3"/>
          <p:cNvPicPr>
            <a:picLocks noGrp="1" noChangeAspect="1"/>
          </p:cNvPicPr>
          <p:nvPr>
            <p:ph idx="1"/>
          </p:nvPr>
        </p:nvPicPr>
        <p:blipFill>
          <a:blip r:embed="rId2">
            <a:extLst>
              <a:ext uri="{28A0092B-C50C-407E-A947-70E740481C1C}">
                <a14:useLocalDpi xmlns:a14="http://schemas.microsoft.com/office/drawing/2010/main" val="0"/>
              </a:ext>
            </a:extLst>
          </a:blip>
          <a:stretch>
            <a:fillRect/>
          </a:stretch>
        </p:blipFill>
        <p:spPr>
          <a:xfrm>
            <a:off x="4826000" y="3144044"/>
            <a:ext cx="2540000" cy="1714500"/>
          </a:xfrm>
        </p:spPr>
      </p:pic>
    </p:spTree>
    <p:extLst>
      <p:ext uri="{BB962C8B-B14F-4D97-AF65-F5344CB8AC3E}">
        <p14:creationId xmlns:p14="http://schemas.microsoft.com/office/powerpoint/2010/main" val="97314539"/>
      </p:ext>
    </p:extLst>
  </p:cSld>
  <p:clrMapOvr>
    <a:masterClrMapping/>
  </p:clrMapOvr>
  <p:transition spd="slow">
    <p:wheel spokes="1"/>
  </p:transition>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Retrospect">
  <a:themeElements>
    <a:clrScheme name="Retrospect">
      <a:dk1>
        <a:sysClr val="windowText" lastClr="000000"/>
      </a:dk1>
      <a:lt1>
        <a:sysClr val="window" lastClr="FFFFFF"/>
      </a:lt1>
      <a:dk2>
        <a:srgbClr val="455F51"/>
      </a:dk2>
      <a:lt2>
        <a:srgbClr val="E2DFCC"/>
      </a:lt2>
      <a:accent1>
        <a:srgbClr val="99CB38"/>
      </a:accent1>
      <a:accent2>
        <a:srgbClr val="63A537"/>
      </a:accent2>
      <a:accent3>
        <a:srgbClr val="37A76F"/>
      </a:accent3>
      <a:accent4>
        <a:srgbClr val="44C1A3"/>
      </a:accent4>
      <a:accent5>
        <a:srgbClr val="4EB3CF"/>
      </a:accent5>
      <a:accent6>
        <a:srgbClr val="51C3F9"/>
      </a:accent6>
      <a:hlink>
        <a:srgbClr val="6B9F25"/>
      </a:hlink>
      <a:folHlink>
        <a:srgbClr val="B26B02"/>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D26EA377-59BD-4C9C-9D94-EE8416EE4C79}"/>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323</TotalTime>
  <Words>420</Words>
  <Application>Microsoft Office PowerPoint</Application>
  <PresentationFormat>Widescreen</PresentationFormat>
  <Paragraphs>46</Paragraphs>
  <Slides>9</Slides>
  <Notes>8</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9</vt:i4>
      </vt:variant>
    </vt:vector>
  </HeadingPairs>
  <TitlesOfParts>
    <vt:vector size="16" baseType="lpstr">
      <vt:lpstr>Arial</vt:lpstr>
      <vt:lpstr>Calibri</vt:lpstr>
      <vt:lpstr>Calibri Light</vt:lpstr>
      <vt:lpstr>Courier New</vt:lpstr>
      <vt:lpstr>Mangal</vt:lpstr>
      <vt:lpstr>Office Theme</vt:lpstr>
      <vt:lpstr>Retrospect</vt:lpstr>
      <vt:lpstr>Review </vt:lpstr>
      <vt:lpstr>Reason</vt:lpstr>
      <vt:lpstr>1  Listen carefully to the introduction</vt:lpstr>
      <vt:lpstr>2  Be ready for the answer to the question</vt:lpstr>
      <vt:lpstr>3  Click on Next and Okay</vt:lpstr>
      <vt:lpstr>Question</vt:lpstr>
      <vt:lpstr>Answer</vt:lpstr>
      <vt:lpstr>Explanation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Review</dc:title>
  <dc:creator>Pamela Sharpe</dc:creator>
  <cp:lastModifiedBy>KGirardi</cp:lastModifiedBy>
  <cp:revision>45</cp:revision>
  <cp:lastPrinted>2017-10-11T19:17:51Z</cp:lastPrinted>
  <dcterms:created xsi:type="dcterms:W3CDTF">2017-10-11T17:59:39Z</dcterms:created>
  <dcterms:modified xsi:type="dcterms:W3CDTF">2019-09-04T13:56:25Z</dcterms:modified>
</cp:coreProperties>
</file>

<file path=docProps/thumbnail.jpeg>
</file>